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8" r:id="rId3"/>
    <p:sldId id="267" r:id="rId4"/>
    <p:sldId id="259" r:id="rId5"/>
    <p:sldId id="266" r:id="rId6"/>
    <p:sldId id="257" r:id="rId7"/>
    <p:sldId id="261" r:id="rId8"/>
    <p:sldId id="265" r:id="rId9"/>
    <p:sldId id="262" r:id="rId10"/>
    <p:sldId id="263" r:id="rId11"/>
    <p:sldId id="264" r:id="rId12"/>
    <p:sldId id="269" r:id="rId13"/>
    <p:sldId id="270" r:id="rId14"/>
    <p:sldId id="272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5B-E6B5-446C-BF6B-F4EE0FB1C22F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75BF-6C4D-4FE6-B442-FE195DF25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5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5B-E6B5-446C-BF6B-F4EE0FB1C22F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75BF-6C4D-4FE6-B442-FE195DF25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57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5B-E6B5-446C-BF6B-F4EE0FB1C22F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75BF-6C4D-4FE6-B442-FE195DF25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07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5B-E6B5-446C-BF6B-F4EE0FB1C22F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75BF-6C4D-4FE6-B442-FE195DF25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00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5B-E6B5-446C-BF6B-F4EE0FB1C22F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75BF-6C4D-4FE6-B442-FE195DF25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17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5B-E6B5-446C-BF6B-F4EE0FB1C22F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75BF-6C4D-4FE6-B442-FE195DF25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3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5B-E6B5-446C-BF6B-F4EE0FB1C22F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75BF-6C4D-4FE6-B442-FE195DF25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93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5B-E6B5-446C-BF6B-F4EE0FB1C22F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75BF-6C4D-4FE6-B442-FE195DF25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92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5B-E6B5-446C-BF6B-F4EE0FB1C22F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75BF-6C4D-4FE6-B442-FE195DF25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67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5B-E6B5-446C-BF6B-F4EE0FB1C22F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75BF-6C4D-4FE6-B442-FE195DF25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08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5B-E6B5-446C-BF6B-F4EE0FB1C22F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75BF-6C4D-4FE6-B442-FE195DF25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12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DA05B-E6B5-446C-BF6B-F4EE0FB1C22F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75BF-6C4D-4FE6-B442-FE195DF25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07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ИССЛЕДОВАНИЕ ВЛИЯНИЯ СТРУКТУРЫ И СОСТАВА ГРАФИТОПОДОБНЫХ 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CN </a:t>
            </a:r>
            <a:r>
              <a:rPr lang="ru-R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МАТЕРИАЛОВ НА ИХ СВОЙСТВА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66181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dirty="0" smtClean="0"/>
              <a:t>	</a:t>
            </a:r>
            <a:r>
              <a:rPr lang="ru-RU" dirty="0" smtClean="0"/>
              <a:t>Аспирант: Штельман Л.В.  </a:t>
            </a:r>
          </a:p>
          <a:p>
            <a:pPr algn="l"/>
            <a:r>
              <a:rPr lang="ru-RU" dirty="0" smtClean="0"/>
              <a:t>	Научный руководитель: Кутуза И.Б.</a:t>
            </a:r>
          </a:p>
          <a:p>
            <a:pPr algn="l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r>
              <a:rPr lang="ru-RU" dirty="0" smtClean="0"/>
              <a:t>Москва 2020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939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СПЕКТРЫ ФЛУОРЕСЦЕНЦИИ ПОРОШКОВ.</a:t>
            </a:r>
            <a:endParaRPr lang="ru-RU" sz="36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9600" y="5029200"/>
            <a:ext cx="10744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Пики </a:t>
            </a:r>
            <a:r>
              <a:rPr lang="ru-RU" altLang="ru-RU" sz="2000" dirty="0"/>
              <a:t>флуоресценции порошков под </a:t>
            </a:r>
            <a:r>
              <a:rPr lang="ru-RU" altLang="ru-RU" sz="2000" dirty="0" smtClean="0"/>
              <a:t>возбуждающим излучением 532 </a:t>
            </a:r>
            <a:r>
              <a:rPr lang="ru-RU" altLang="ru-RU" sz="2000" dirty="0" err="1" smtClean="0"/>
              <a:t>нм</a:t>
            </a:r>
            <a:r>
              <a:rPr lang="ru-RU" altLang="ru-RU" sz="2000" dirty="0" smtClean="0"/>
              <a:t>: </a:t>
            </a:r>
            <a:r>
              <a:rPr lang="ru-RU" altLang="ru-RU" sz="2000" dirty="0"/>
              <a:t>у первого на длинах волн: </a:t>
            </a:r>
            <a:r>
              <a:rPr lang="ru-RU" altLang="ru-RU" sz="2000" dirty="0" smtClean="0"/>
              <a:t>580,7 </a:t>
            </a:r>
            <a:r>
              <a:rPr lang="ru-RU" altLang="ru-RU" sz="2000" dirty="0" err="1" smtClean="0"/>
              <a:t>нм</a:t>
            </a:r>
            <a:r>
              <a:rPr lang="ru-RU" altLang="ru-RU" sz="2000" dirty="0" smtClean="0"/>
              <a:t>; </a:t>
            </a:r>
            <a:r>
              <a:rPr lang="ru-RU" altLang="ru-RU" sz="2000" dirty="0"/>
              <a:t>у второго: 585,7 </a:t>
            </a:r>
            <a:r>
              <a:rPr lang="ru-RU" altLang="ru-RU" sz="2000" dirty="0" err="1" smtClean="0"/>
              <a:t>нм</a:t>
            </a:r>
            <a:r>
              <a:rPr lang="ru-RU" altLang="ru-RU" sz="2000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28920" y="1863408"/>
            <a:ext cx="672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dirty="0" smtClean="0"/>
              <a:t>Для получения образцов применяли реакцию высокотемпературной поликонденсации:</a:t>
            </a:r>
          </a:p>
          <a:p>
            <a:r>
              <a:rPr lang="ru-RU" altLang="ru-RU" sz="2000" dirty="0" smtClean="0"/>
              <a:t>C3N3Cl3 + Li3N → C3N4 + 3LiCl.</a:t>
            </a:r>
          </a:p>
          <a:p>
            <a:endParaRPr lang="ru-RU" altLang="ru-RU" sz="2000" dirty="0"/>
          </a:p>
          <a:p>
            <a:pPr indent="361950">
              <a:buFontTx/>
              <a:buAutoNum type="arabicPeriod"/>
            </a:pPr>
            <a:r>
              <a:rPr lang="ru-RU" altLang="ru-RU" sz="2000" dirty="0" smtClean="0"/>
              <a:t>Порошок на основе полой сферической модификации </a:t>
            </a:r>
            <a:r>
              <a:rPr lang="en-US" altLang="ru-RU" sz="2000" dirty="0" smtClean="0"/>
              <a:t>g-C</a:t>
            </a:r>
            <a:r>
              <a:rPr lang="en-US" altLang="ru-RU" sz="2000" baseline="-20000" dirty="0" smtClean="0"/>
              <a:t>3</a:t>
            </a:r>
            <a:r>
              <a:rPr lang="en-US" altLang="ru-RU" sz="2000" dirty="0" smtClean="0"/>
              <a:t>N</a:t>
            </a:r>
            <a:r>
              <a:rPr lang="en-US" altLang="ru-RU" sz="2000" baseline="-20000" dirty="0" smtClean="0"/>
              <a:t>4</a:t>
            </a:r>
            <a:r>
              <a:rPr lang="en-US" altLang="en-US" sz="2000" dirty="0" smtClean="0"/>
              <a:t>;</a:t>
            </a:r>
            <a:endParaRPr lang="ru-RU" altLang="en-US" sz="2000" dirty="0" smtClean="0"/>
          </a:p>
          <a:p>
            <a:pPr indent="361950">
              <a:buFontTx/>
              <a:buAutoNum type="arabicPeriod"/>
            </a:pPr>
            <a:r>
              <a:rPr lang="ru-RU" altLang="ru-RU" sz="2000" dirty="0" smtClean="0"/>
              <a:t>Порошок сферических частиц </a:t>
            </a:r>
            <a:r>
              <a:rPr lang="en-US" altLang="ru-RU" sz="2000" dirty="0" smtClean="0"/>
              <a:t>g-C</a:t>
            </a:r>
            <a:r>
              <a:rPr lang="en-US" altLang="ru-RU" sz="2000" baseline="-20000" dirty="0" smtClean="0"/>
              <a:t>3</a:t>
            </a:r>
            <a:r>
              <a:rPr lang="en-US" altLang="ru-RU" sz="2000" dirty="0" smtClean="0"/>
              <a:t>N</a:t>
            </a:r>
            <a:r>
              <a:rPr lang="en-US" altLang="ru-RU" sz="2000" baseline="-20000" dirty="0" smtClean="0"/>
              <a:t>4</a:t>
            </a:r>
            <a:r>
              <a:rPr lang="ru-RU" altLang="ru-RU" sz="2000" dirty="0" smtClean="0"/>
              <a:t> с заключенными в них частицами кварца.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8" t="21267" r="14676" b="21526"/>
          <a:stretch/>
        </p:blipFill>
        <p:spPr>
          <a:xfrm>
            <a:off x="255638" y="1508524"/>
            <a:ext cx="4847304" cy="326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06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СПЕКТРЫ ФЛУОРЕСЦЕНЦИИ ПОРОШКОВ.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52640" y="2005648"/>
            <a:ext cx="470408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en-US" sz="2000" dirty="0" smtClean="0"/>
              <a:t>Материалы синтезировались из меламина термоконденсацией в течение 2 часов.</a:t>
            </a:r>
          </a:p>
          <a:p>
            <a:endParaRPr lang="ru-RU" altLang="en-US" sz="2000" dirty="0" smtClean="0"/>
          </a:p>
          <a:p>
            <a:r>
              <a:rPr lang="ru-RU" altLang="en-US" sz="2000" dirty="0" smtClean="0"/>
              <a:t>а- порошок </a:t>
            </a:r>
            <a:r>
              <a:rPr lang="en-US" altLang="en-US" sz="2000" dirty="0" smtClean="0"/>
              <a:t>g-C3N4 </a:t>
            </a:r>
            <a:r>
              <a:rPr lang="ru-RU" altLang="en-US" sz="2000" dirty="0" smtClean="0"/>
              <a:t>нагретого до 500</a:t>
            </a:r>
            <a:r>
              <a:rPr lang="ru-RU" sz="2000" dirty="0" smtClean="0"/>
              <a:t>°С</a:t>
            </a:r>
            <a:r>
              <a:rPr lang="en-US" altLang="en-US" sz="2000" dirty="0" smtClean="0"/>
              <a:t>;</a:t>
            </a:r>
            <a:endParaRPr lang="ru-RU" altLang="en-US" sz="2000" dirty="0" smtClean="0"/>
          </a:p>
          <a:p>
            <a:r>
              <a:rPr lang="ru-RU" altLang="en-US" sz="2000" dirty="0" smtClean="0"/>
              <a:t>б- порошок </a:t>
            </a:r>
            <a:r>
              <a:rPr lang="en-US" altLang="en-US" sz="2000" dirty="0" smtClean="0"/>
              <a:t>g-C3N4 </a:t>
            </a:r>
            <a:r>
              <a:rPr lang="ru-RU" altLang="en-US" sz="2000" dirty="0" smtClean="0"/>
              <a:t>нагретого до 550</a:t>
            </a:r>
            <a:r>
              <a:rPr lang="ru-RU" sz="2000" dirty="0" smtClean="0"/>
              <a:t>°С</a:t>
            </a:r>
            <a:r>
              <a:rPr lang="en-US" altLang="en-US" sz="2000" dirty="0" smtClean="0"/>
              <a:t>;</a:t>
            </a:r>
            <a:endParaRPr lang="ru-RU" altLang="en-US" sz="2000" dirty="0" smtClean="0"/>
          </a:p>
          <a:p>
            <a:r>
              <a:rPr lang="ru-RU" altLang="en-US" sz="2000" dirty="0" smtClean="0"/>
              <a:t>в- порошок </a:t>
            </a:r>
            <a:r>
              <a:rPr lang="en-US" altLang="en-US" sz="2000" dirty="0" smtClean="0"/>
              <a:t>g-C3N4 </a:t>
            </a:r>
            <a:r>
              <a:rPr lang="ru-RU" altLang="en-US" sz="2000" dirty="0" smtClean="0"/>
              <a:t>нагретого до 600</a:t>
            </a:r>
            <a:r>
              <a:rPr lang="ru-RU" sz="2000" dirty="0" smtClean="0"/>
              <a:t>°С</a:t>
            </a:r>
            <a:r>
              <a:rPr lang="en-US" altLang="en-US" sz="2000" dirty="0" smtClean="0"/>
              <a:t>;</a:t>
            </a:r>
            <a:endParaRPr lang="ru-RU" altLang="en-US" sz="2000" dirty="0" smtClean="0"/>
          </a:p>
          <a:p>
            <a:r>
              <a:rPr lang="ru-RU" altLang="en-US" sz="2000" dirty="0" smtClean="0"/>
              <a:t>г- порошок сферических частиц </a:t>
            </a:r>
            <a:r>
              <a:rPr lang="en-US" altLang="en-US" sz="2000" dirty="0" smtClean="0"/>
              <a:t>g-C3N4</a:t>
            </a:r>
            <a:r>
              <a:rPr lang="ru-RU" altLang="en-US" sz="2000" dirty="0" smtClean="0"/>
              <a:t>;</a:t>
            </a:r>
            <a:r>
              <a:rPr lang="en-US" altLang="en-US" sz="2000" dirty="0" smtClean="0"/>
              <a:t> </a:t>
            </a:r>
            <a:r>
              <a:rPr lang="ru-RU" altLang="en-US" sz="2000" dirty="0" smtClean="0"/>
              <a:t>нагретых до 500</a:t>
            </a:r>
            <a:r>
              <a:rPr lang="ru-RU" sz="2000" dirty="0" smtClean="0"/>
              <a:t>°С</a:t>
            </a:r>
            <a:r>
              <a:rPr lang="ru-RU" altLang="en-US" sz="2000" dirty="0" smtClean="0"/>
              <a:t> и осажденных на частицы кварца</a:t>
            </a:r>
            <a:r>
              <a:rPr lang="ru-RU" altLang="en-US" sz="2000" dirty="0"/>
              <a:t>.</a:t>
            </a:r>
            <a:endParaRPr lang="ru-RU" altLang="en-US" sz="2000" dirty="0" smtClean="0"/>
          </a:p>
          <a:p>
            <a:pPr indent="361950"/>
            <a:endParaRPr lang="ru-RU" altLang="en-US" baseline="-20000" dirty="0" smtClean="0">
              <a:latin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64" y="2005648"/>
            <a:ext cx="6511679" cy="311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306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работе были произведены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Измерение спектров ИК пропускания для описания </a:t>
            </a:r>
            <a:r>
              <a:rPr lang="ru-RU" dirty="0" err="1"/>
              <a:t>cтруктуры</a:t>
            </a:r>
            <a:r>
              <a:rPr lang="ru-RU" dirty="0"/>
              <a:t> образцов, синтезированных при различных условиях</a:t>
            </a:r>
          </a:p>
          <a:p>
            <a:pPr lvl="0"/>
            <a:r>
              <a:rPr lang="ru-RU" dirty="0"/>
              <a:t>Измерение спектра флуоресценции порошков </a:t>
            </a:r>
            <a:r>
              <a:rPr lang="ru-RU" dirty="0" smtClean="0"/>
              <a:t>при лазерном возбуждении на различных длинах волн </a:t>
            </a:r>
            <a:r>
              <a:rPr lang="ru-RU" dirty="0"/>
              <a:t>в видимой 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346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162" y="0"/>
            <a:ext cx="10515600" cy="930166"/>
          </a:xfrm>
        </p:spPr>
        <p:txBody>
          <a:bodyPr>
            <a:normAutofit/>
          </a:bodyPr>
          <a:lstStyle/>
          <a:p>
            <a:pPr algn="ctr"/>
            <a:r>
              <a:rPr lang="ru-RU" sz="3600" cap="all" dirty="0" smtClean="0">
                <a:latin typeface="Times New Roman" pitchFamily="18" charset="0"/>
                <a:cs typeface="Times New Roman" pitchFamily="18" charset="0"/>
              </a:rPr>
              <a:t>Публикации по работе</a:t>
            </a:r>
            <a:endParaRPr lang="ru-RU" sz="3600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753" y="963448"/>
            <a:ext cx="10305473" cy="5689600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sz="2000" b="1" cap="all" dirty="0">
                <a:cs typeface="Times New Roman" pitchFamily="18" charset="0"/>
              </a:rPr>
              <a:t>В РАМКАХ Конференций</a:t>
            </a: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ARMIMP </a:t>
            </a:r>
            <a:r>
              <a:rPr lang="ru-RU" sz="2000" dirty="0">
                <a:cs typeface="Times New Roman" pitchFamily="18" charset="0"/>
              </a:rPr>
              <a:t>– 2019, XII Международная конференция «Акустооптические и радиолокационные методы измерений и обработки информации» 2019 г. Москва, Россия. </a:t>
            </a: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ARMIMP </a:t>
            </a:r>
            <a:r>
              <a:rPr lang="ru-RU" sz="2000" dirty="0">
                <a:cs typeface="Times New Roman" pitchFamily="18" charset="0"/>
              </a:rPr>
              <a:t>– 2017, X Международная конференция «Акустооптические и радиолокационные методы измерений и обработки информации» 2017 г. Суздаль, Россия.</a:t>
            </a: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Третья </a:t>
            </a:r>
            <a:r>
              <a:rPr lang="ru-RU" sz="2000" dirty="0">
                <a:cs typeface="Times New Roman" pitchFamily="18" charset="0"/>
              </a:rPr>
              <a:t>Международная </a:t>
            </a:r>
            <a:r>
              <a:rPr lang="ru-RU" sz="2000" dirty="0" smtClean="0">
                <a:cs typeface="Times New Roman" pitchFamily="18" charset="0"/>
              </a:rPr>
              <a:t>молодежная конференция </a:t>
            </a:r>
            <a:r>
              <a:rPr lang="ru-RU" sz="2000" dirty="0" smtClean="0"/>
              <a:t>«Информационные </a:t>
            </a:r>
            <a:r>
              <a:rPr lang="ru-RU" sz="2000" dirty="0"/>
              <a:t>технологии и технологии коммуникации: современные достижения</a:t>
            </a:r>
            <a:r>
              <a:rPr lang="ru-RU" sz="2000" dirty="0" smtClean="0"/>
              <a:t>», 2019, Астрахань, Россия</a:t>
            </a:r>
          </a:p>
          <a:p>
            <a:pPr marL="0" lvl="0" indent="0" algn="just" fontAlgn="base">
              <a:buNone/>
            </a:pPr>
            <a:endParaRPr lang="en-US" sz="2000" dirty="0"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100" dirty="0" smtClean="0"/>
          </a:p>
          <a:p>
            <a:pPr marL="457200" indent="-457200" algn="just">
              <a:buFont typeface="+mj-lt"/>
              <a:buAutoNum type="arabicPeriod"/>
            </a:pPr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7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cap="all" dirty="0">
                <a:latin typeface="Times New Roman" pitchFamily="18" charset="0"/>
                <a:cs typeface="Times New Roman" pitchFamily="18" charset="0"/>
              </a:rPr>
              <a:t>Публикации по работе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093110"/>
          </a:xfrm>
        </p:spPr>
        <p:txBody>
          <a:bodyPr>
            <a:noAutofit/>
          </a:bodyPr>
          <a:lstStyle/>
          <a:p>
            <a:pPr marL="0" lvl="0" indent="0" algn="just" fontAlgn="base">
              <a:buNone/>
            </a:pPr>
            <a:r>
              <a:rPr lang="ru-RU" sz="2000" b="1" cap="all" dirty="0">
                <a:solidFill>
                  <a:prstClr val="black"/>
                </a:solidFill>
                <a:cs typeface="Times New Roman" pitchFamily="18" charset="0"/>
              </a:rPr>
              <a:t>Публикации</a:t>
            </a:r>
          </a:p>
          <a:p>
            <a:pPr algn="just" fontAlgn="base"/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УСТАНОВКА ДЛЯ ИЗМЕРЕНИЯ ФЛУОРЕСЦЕНЦИИ МАТЕРИАЛОВ НА ОСНОВЕ C3N4 ПРИМЕНЯЕМЫХ В МЕДИЦИНСКИХ ЦЕЛЯХ, Штельман Л.В., В сборнике: Акустооптические и радиолокационные методы измерений и обработки информации. Материалы 10-й Международной научно-технической конференции. Российское НТОРЭС им. А.С. Попова. 2017. С. 182-184. </a:t>
            </a:r>
            <a:endParaRPr lang="ru-RU" sz="20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algn="just" fontAlgn="base"/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ru-RU" sz="2000" dirty="0"/>
              <a:t>ИССЛЕДОВАНИЕ ИК ПОГЛОЩЕНИЯ МАТЕРИАЛОВ НА ОСНОВЕ НИТРИДОВ УГЛЕРОДА, ПОЛУЧЕННЫХ ОДНИМ МЕТОДОМ СИНТЕЗА С РАЗЛИЧАЮЩИМИСЯ УСЛОВИЯМИ, </a:t>
            </a:r>
            <a:r>
              <a:rPr lang="ru-RU" sz="2000" i="1" dirty="0"/>
              <a:t>Штельман Л.В., Богомолов А.Б., </a:t>
            </a:r>
            <a:r>
              <a:rPr lang="ru-RU" sz="2000" i="1" dirty="0" err="1"/>
              <a:t>Кутуза</a:t>
            </a:r>
            <a:r>
              <a:rPr lang="ru-RU" sz="2000" i="1" dirty="0"/>
              <a:t> И.Б., Зинин П.В., Балашов А.А., Вагин В.А., </a:t>
            </a:r>
            <a:r>
              <a:rPr lang="ru-RU" sz="2000" dirty="0"/>
              <a:t>В сборнике: Информационные технологии и технологии коммуникации: современные достижения. Материалы третьей международной молодежной конференции. 2019. С. 23</a:t>
            </a:r>
            <a:r>
              <a:rPr lang="ru-RU" sz="2000" dirty="0" smtClean="0"/>
              <a:t>.</a:t>
            </a:r>
          </a:p>
          <a:p>
            <a:pPr algn="just" fontAlgn="base"/>
            <a:r>
              <a:rPr lang="ru-RU" sz="2000" dirty="0"/>
              <a:t>ПОЛУЧЕНИЕ И ИССЛЕДОВАНИЕ ОПТИЧЕСКИХ СВОЙСТВ ГРАФИТОПОДОБНОГО НИТРИДА </a:t>
            </a:r>
            <a:r>
              <a:rPr lang="ru-RU" sz="2000" dirty="0" smtClean="0"/>
              <a:t>УГЛЕРОДА, </a:t>
            </a:r>
            <a:r>
              <a:rPr lang="ru-RU" sz="2000" i="1" dirty="0"/>
              <a:t>Богомолов А.Б., Штельман Л.В., Зинин П.В., </a:t>
            </a:r>
            <a:r>
              <a:rPr lang="ru-RU" sz="2000" i="1" dirty="0" err="1"/>
              <a:t>Кутвицкий</a:t>
            </a:r>
            <a:r>
              <a:rPr lang="ru-RU" sz="2000" i="1" dirty="0"/>
              <a:t> В.А., Булатов М.Ф</a:t>
            </a:r>
            <a:r>
              <a:rPr lang="ru-RU" sz="2000" i="1" dirty="0" smtClean="0"/>
              <a:t>., </a:t>
            </a:r>
            <a:r>
              <a:rPr lang="ru-RU" sz="2000" dirty="0"/>
              <a:t>В сборнике: Акустооптические и радиолокационные методы измерений и обработки информации. Материалы 12-й Международной научно-технической конференции. Сер. "АКУСТООПТИЧЕСКИЕ И РАДИОЛОКАЦИОННЫЕ МЕТОДЫ ИЗМЕРЕНИЙ И ОБРАБОТКИ ИНФОРМАЦИИ" 2019. С. 109-112.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	</a:t>
            </a:r>
          </a:p>
        </p:txBody>
      </p:sp>
      <p:pic>
        <p:nvPicPr>
          <p:cNvPr id="1025" name="DefaultOcx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74638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711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3221" y="2606733"/>
            <a:ext cx="7510923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7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НАУЧНАЯ НОВИЗНА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Определение влияния  структуры новых синтезируемых графитоподобных </a:t>
            </a:r>
            <a:r>
              <a:rPr lang="en-US" dirty="0" smtClean="0"/>
              <a:t>CN</a:t>
            </a:r>
            <a:r>
              <a:rPr lang="ru-RU" dirty="0" smtClean="0"/>
              <a:t> материалов</a:t>
            </a:r>
            <a:r>
              <a:rPr lang="en-US" dirty="0" smtClean="0"/>
              <a:t> </a:t>
            </a:r>
            <a:r>
              <a:rPr lang="ru-RU" dirty="0" smtClean="0"/>
              <a:t>на оптические свойства, важные для применения таких материалов в прикладных задачах </a:t>
            </a:r>
            <a:r>
              <a:rPr lang="ru-RU" dirty="0" err="1" smtClean="0"/>
              <a:t>фотоники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47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ru-RU" sz="3600" dirty="0" smtClean="0"/>
              <a:t>ЗАДАЧИ: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/>
          </a:p>
          <a:p>
            <a:r>
              <a:rPr lang="ru-RU" sz="2400" dirty="0" smtClean="0"/>
              <a:t>Выявление </a:t>
            </a:r>
            <a:r>
              <a:rPr lang="ru-RU" sz="2400" dirty="0"/>
              <a:t>зависимостей между методами и условиями синтеза материала и полученными в результате структурой и свойствами материалов по оптическим спектрам.</a:t>
            </a:r>
          </a:p>
          <a:p>
            <a:pPr lvl="0"/>
            <a:r>
              <a:rPr lang="ru-RU" sz="2400" dirty="0" smtClean="0"/>
              <a:t>Использование </a:t>
            </a:r>
            <a:r>
              <a:rPr lang="ru-RU" sz="2400" dirty="0"/>
              <a:t>методов колебательной спектроскопии для изучения структуры полученной в результате синтеза</a:t>
            </a:r>
          </a:p>
          <a:p>
            <a:pPr lvl="0"/>
            <a:r>
              <a:rPr lang="ru-RU" sz="2400" dirty="0"/>
              <a:t>Измерение спектров флуоресценции синтезированных образцов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81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СТРУКТУРА ГРАФИТОПОДОБНЫХ НИТРИДОВ УГЛЕРОДА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09" y="1817444"/>
            <a:ext cx="5525150" cy="468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88230" y="1849120"/>
            <a:ext cx="4734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Структура графитоподобного нитрида углерода.</a:t>
            </a:r>
          </a:p>
          <a:p>
            <a:r>
              <a:rPr lang="ru-RU" sz="2400" dirty="0" smtClean="0"/>
              <a:t>а - триазиновое кольцо;</a:t>
            </a:r>
          </a:p>
          <a:p>
            <a:r>
              <a:rPr lang="ru-RU" sz="2400" dirty="0" smtClean="0"/>
              <a:t>б - </a:t>
            </a:r>
            <a:r>
              <a:rPr lang="ru-RU" sz="2400" dirty="0" err="1" smtClean="0"/>
              <a:t>гептазиновое</a:t>
            </a:r>
            <a:r>
              <a:rPr lang="ru-RU" sz="2400" dirty="0" smtClean="0"/>
              <a:t> кольцо;</a:t>
            </a:r>
          </a:p>
          <a:p>
            <a:r>
              <a:rPr lang="ru-RU" sz="2400" dirty="0" smtClean="0"/>
              <a:t>в - структура триазина; </a:t>
            </a:r>
          </a:p>
          <a:p>
            <a:r>
              <a:rPr lang="ru-RU" sz="2400" dirty="0" smtClean="0"/>
              <a:t>г - Структура </a:t>
            </a:r>
            <a:r>
              <a:rPr lang="ru-RU" sz="2400" dirty="0" err="1" smtClean="0"/>
              <a:t>гептазина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956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МАТЕРИАЛЫ НА ОСНОВЕ </a:t>
            </a:r>
            <a:r>
              <a:rPr lang="en-US" alt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G-C</a:t>
            </a:r>
            <a:r>
              <a:rPr lang="en-US" altLang="en-US" sz="3600" baseline="-20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sz="3600" baseline="-20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u-RU" alt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ИМЕЮТ МНОЖЕСТВО ПОЛЕЗНЫХ СВОЙСТВ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4013" algn="just"/>
            <a:r>
              <a:rPr lang="ru-RU" alt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Уникальная электронная структура, которую возможно контролировать;</a:t>
            </a:r>
          </a:p>
          <a:p>
            <a:pPr marL="0" indent="354013" algn="just"/>
            <a:r>
              <a:rPr lang="ru-RU" alt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Температурная и химическая стойкость;</a:t>
            </a:r>
          </a:p>
          <a:p>
            <a:pPr marL="0" indent="354013" algn="just"/>
            <a:r>
              <a:rPr lang="ru-RU" alt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Высокая </a:t>
            </a:r>
            <a:r>
              <a:rPr lang="ru-RU" alt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биосовместимость</a:t>
            </a:r>
            <a:r>
              <a:rPr lang="ru-RU" alt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354013" algn="just"/>
            <a:r>
              <a:rPr lang="ru-RU" alt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Низкая токсичность;</a:t>
            </a:r>
          </a:p>
          <a:p>
            <a:pPr marL="0" indent="354013" algn="just"/>
            <a:r>
              <a:rPr lang="ru-RU" alt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Высокий уровень флуоресценции и оптическая стабильность.</a:t>
            </a:r>
            <a:r>
              <a:rPr lang="ru-RU" altLang="ru-RU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010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ПРИМЕНЕНИЯ МАТЕРИАЛА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1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CN </a:t>
            </a:r>
            <a:r>
              <a:rPr lang="ru-RU" dirty="0" smtClean="0"/>
              <a:t>материалы показали имеют большой потенциал во множестве областей применения. Пример наиболее известных из них:</a:t>
            </a:r>
          </a:p>
          <a:p>
            <a:pPr marL="0" indent="0">
              <a:buNone/>
            </a:pPr>
            <a:r>
              <a:rPr lang="ru-RU" dirty="0" smtClean="0"/>
              <a:t>Фотокатализаторы</a:t>
            </a:r>
          </a:p>
          <a:p>
            <a:pPr marL="0" indent="0">
              <a:buNone/>
            </a:pPr>
            <a:r>
              <a:rPr lang="ru-RU" dirty="0" smtClean="0"/>
              <a:t>Материалы для аккумуляторов</a:t>
            </a:r>
          </a:p>
          <a:p>
            <a:pPr marL="0" indent="0">
              <a:buNone/>
            </a:pPr>
            <a:r>
              <a:rPr lang="ru-RU" dirty="0" smtClean="0"/>
              <a:t>Оптические сенсоры</a:t>
            </a:r>
          </a:p>
          <a:p>
            <a:pPr marL="0" indent="0">
              <a:buNone/>
            </a:pPr>
            <a:r>
              <a:rPr lang="ru-RU" dirty="0" smtClean="0"/>
              <a:t>В качестве маркеров и </a:t>
            </a:r>
            <a:r>
              <a:rPr lang="ru-RU" dirty="0" err="1" smtClean="0"/>
              <a:t>биомаркеров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1900" dirty="0" smtClean="0"/>
          </a:p>
          <a:p>
            <a:r>
              <a:rPr lang="de-DE" sz="1900" dirty="0"/>
              <a:t>* </a:t>
            </a:r>
            <a:r>
              <a:rPr lang="de-DE" sz="1900" dirty="0" err="1"/>
              <a:t>Kudo</a:t>
            </a:r>
            <a:r>
              <a:rPr lang="de-DE" sz="1900" dirty="0"/>
              <a:t> A., </a:t>
            </a:r>
            <a:r>
              <a:rPr lang="de-DE" sz="1900" dirty="0" err="1"/>
              <a:t>Miseki</a:t>
            </a:r>
            <a:r>
              <a:rPr lang="de-DE" sz="1900" dirty="0"/>
              <a:t> Y.//Chem. </a:t>
            </a:r>
            <a:r>
              <a:rPr lang="de-DE" sz="1900" dirty="0" err="1"/>
              <a:t>Soc</a:t>
            </a:r>
            <a:r>
              <a:rPr lang="de-DE" sz="1900" dirty="0"/>
              <a:t>. </a:t>
            </a:r>
            <a:r>
              <a:rPr lang="de-DE" sz="1900" dirty="0" err="1"/>
              <a:t>Rev</a:t>
            </a:r>
            <a:r>
              <a:rPr lang="de-DE" sz="1900" dirty="0"/>
              <a:t>. 2009. 38(1), P. 253.</a:t>
            </a:r>
            <a:endParaRPr lang="ru-RU" sz="1900" dirty="0"/>
          </a:p>
          <a:p>
            <a:r>
              <a:rPr lang="de-DE" sz="1900" dirty="0"/>
              <a:t>*2 Wu M., Wang Q., Sun Q., Jena P.//J. Phys. Chem. C. 2013. 117(12), P. 6055.</a:t>
            </a:r>
            <a:endParaRPr lang="ru-RU" sz="1900" dirty="0"/>
          </a:p>
          <a:p>
            <a:r>
              <a:rPr lang="de-DE" sz="1900" dirty="0"/>
              <a:t>*3 Zhang S., Li J., Zeng M. et al.//</a:t>
            </a:r>
            <a:r>
              <a:rPr lang="de-DE" sz="1900" dirty="0" err="1"/>
              <a:t>Nanoscale</a:t>
            </a:r>
            <a:r>
              <a:rPr lang="de-DE" sz="1900" dirty="0"/>
              <a:t>. 2014. 6, P. 4157.</a:t>
            </a:r>
            <a:endParaRPr lang="ru-RU" sz="1900" dirty="0"/>
          </a:p>
          <a:p>
            <a:r>
              <a:rPr lang="de-DE" sz="1900" dirty="0"/>
              <a:t>*4 </a:t>
            </a:r>
            <a:r>
              <a:rPr lang="de-DE" sz="1900" dirty="0" err="1"/>
              <a:t>Барткус</a:t>
            </a:r>
            <a:r>
              <a:rPr lang="de-DE" sz="1900" dirty="0"/>
              <a:t> Г., </a:t>
            </a:r>
            <a:r>
              <a:rPr lang="de-DE" sz="1900" dirty="0" err="1"/>
              <a:t>Кузнецов</a:t>
            </a:r>
            <a:r>
              <a:rPr lang="de-DE" sz="1900" dirty="0"/>
              <a:t> В.// </a:t>
            </a:r>
            <a:r>
              <a:rPr lang="de-DE" sz="1900" dirty="0" err="1"/>
              <a:t>Интерэкспо</a:t>
            </a:r>
            <a:r>
              <a:rPr lang="de-DE" sz="1900" dirty="0"/>
              <a:t> </a:t>
            </a:r>
            <a:r>
              <a:rPr lang="de-DE" sz="1900" dirty="0" err="1"/>
              <a:t>Гео-Сибирь</a:t>
            </a:r>
            <a:r>
              <a:rPr lang="de-DE" sz="1900" dirty="0"/>
              <a:t>. 2016. 5(1), С. 27.</a:t>
            </a:r>
            <a:endParaRPr lang="ru-RU" sz="1900" dirty="0"/>
          </a:p>
          <a:p>
            <a:r>
              <a:rPr lang="de-DE" sz="1900" dirty="0"/>
              <a:t>*5 Cui F., Li D.//Surf. </a:t>
            </a:r>
            <a:r>
              <a:rPr lang="de-DE" sz="1900" dirty="0" err="1"/>
              <a:t>Coat</a:t>
            </a:r>
            <a:r>
              <a:rPr lang="de-DE" sz="1900" dirty="0"/>
              <a:t>. </a:t>
            </a:r>
            <a:r>
              <a:rPr lang="de-DE" sz="1900" dirty="0" err="1"/>
              <a:t>Technol</a:t>
            </a:r>
            <a:r>
              <a:rPr lang="de-DE" sz="1900" dirty="0"/>
              <a:t>. 2000. 131, P. 481.</a:t>
            </a:r>
            <a:endParaRPr lang="ru-RU" sz="1900" dirty="0"/>
          </a:p>
          <a:p>
            <a:r>
              <a:rPr lang="de-DE" sz="1900" dirty="0"/>
              <a:t>*6 </a:t>
            </a:r>
            <a:r>
              <a:rPr lang="de-DE" sz="1900" dirty="0" err="1"/>
              <a:t>Рочева</a:t>
            </a:r>
            <a:r>
              <a:rPr lang="de-DE" sz="1900" dirty="0"/>
              <a:t> В., </a:t>
            </a:r>
            <a:r>
              <a:rPr lang="de-DE" sz="1900" dirty="0" err="1"/>
              <a:t>Шолина</a:t>
            </a:r>
            <a:r>
              <a:rPr lang="de-DE" sz="1900" dirty="0"/>
              <a:t> Н., </a:t>
            </a:r>
            <a:r>
              <a:rPr lang="de-DE" sz="1900" dirty="0" err="1"/>
              <a:t>Деревяшкин</a:t>
            </a:r>
            <a:r>
              <a:rPr lang="de-DE" sz="1900" dirty="0"/>
              <a:t> С. и </a:t>
            </a:r>
            <a:r>
              <a:rPr lang="de-DE" sz="1900" dirty="0" err="1"/>
              <a:t>др</a:t>
            </a:r>
            <a:r>
              <a:rPr lang="de-DE" sz="1900" dirty="0"/>
              <a:t>.// </a:t>
            </a:r>
            <a:r>
              <a:rPr lang="de-DE" sz="1900" dirty="0" err="1"/>
              <a:t>Альманах</a:t>
            </a:r>
            <a:r>
              <a:rPr lang="de-DE" sz="1900" dirty="0"/>
              <a:t> </a:t>
            </a:r>
            <a:r>
              <a:rPr lang="de-DE" sz="1900" dirty="0" err="1"/>
              <a:t>клинической</a:t>
            </a:r>
            <a:r>
              <a:rPr lang="de-DE" sz="1900" dirty="0"/>
              <a:t> </a:t>
            </a:r>
            <a:r>
              <a:rPr lang="de-DE" sz="1900" dirty="0" err="1"/>
              <a:t>медицины</a:t>
            </a:r>
            <a:r>
              <a:rPr lang="de-DE" sz="1900" dirty="0"/>
              <a:t>. 2016. 44(2), С. 227.</a:t>
            </a:r>
            <a:endParaRPr lang="ru-RU" sz="19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06978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ПРИМЕНЕНИЕ ИК-ФУРЬЕ СПЕКТРОСКОПИИ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7200" y="1815465"/>
            <a:ext cx="458216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Измеренные спектры ИК пропускания для определения зависимости структуры от температуры синтеза 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 smtClean="0"/>
              <a:t>меламин;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>
                <a:solidFill>
                  <a:prstClr val="black"/>
                </a:solidFill>
              </a:rPr>
              <a:t>порошок </a:t>
            </a:r>
            <a:r>
              <a:rPr lang="en-US" altLang="en-US" sz="2000" dirty="0">
                <a:solidFill>
                  <a:prstClr val="black"/>
                </a:solidFill>
              </a:rPr>
              <a:t>g-C3N4 </a:t>
            </a:r>
            <a:r>
              <a:rPr lang="ru-RU" altLang="en-US" sz="2000" dirty="0">
                <a:solidFill>
                  <a:prstClr val="black"/>
                </a:solidFill>
              </a:rPr>
              <a:t>нагретых до 500</a:t>
            </a:r>
            <a:r>
              <a:rPr lang="ru-RU" sz="2000" dirty="0">
                <a:solidFill>
                  <a:prstClr val="black"/>
                </a:solidFill>
              </a:rPr>
              <a:t>°С</a:t>
            </a:r>
            <a:r>
              <a:rPr lang="en-US" altLang="en-US" sz="2000" dirty="0">
                <a:solidFill>
                  <a:prstClr val="black"/>
                </a:solidFill>
              </a:rPr>
              <a:t>;</a:t>
            </a:r>
            <a:endParaRPr lang="ru-RU" altLang="en-US" sz="2000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solidFill>
                  <a:prstClr val="black"/>
                </a:solidFill>
              </a:rPr>
              <a:t>порошок </a:t>
            </a:r>
            <a:r>
              <a:rPr lang="en-US" altLang="en-US" sz="2000" dirty="0">
                <a:solidFill>
                  <a:prstClr val="black"/>
                </a:solidFill>
              </a:rPr>
              <a:t>g-C3N4 </a:t>
            </a:r>
            <a:r>
              <a:rPr lang="ru-RU" altLang="en-US" sz="2000" dirty="0">
                <a:solidFill>
                  <a:prstClr val="black"/>
                </a:solidFill>
              </a:rPr>
              <a:t>нагретых до 550</a:t>
            </a:r>
            <a:r>
              <a:rPr lang="ru-RU" sz="2000" dirty="0">
                <a:solidFill>
                  <a:prstClr val="black"/>
                </a:solidFill>
              </a:rPr>
              <a:t>°С</a:t>
            </a:r>
            <a:r>
              <a:rPr lang="en-US" altLang="en-US" sz="2000" dirty="0">
                <a:solidFill>
                  <a:prstClr val="black"/>
                </a:solidFill>
              </a:rPr>
              <a:t>;</a:t>
            </a:r>
            <a:endParaRPr lang="ru-RU" altLang="en-US" sz="2000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solidFill>
                  <a:prstClr val="black"/>
                </a:solidFill>
              </a:rPr>
              <a:t>порошок </a:t>
            </a:r>
            <a:r>
              <a:rPr lang="en-US" altLang="en-US" sz="2000" dirty="0">
                <a:solidFill>
                  <a:prstClr val="black"/>
                </a:solidFill>
              </a:rPr>
              <a:t>g-C3N4 </a:t>
            </a:r>
            <a:r>
              <a:rPr lang="ru-RU" altLang="en-US" sz="2000" dirty="0">
                <a:solidFill>
                  <a:prstClr val="black"/>
                </a:solidFill>
              </a:rPr>
              <a:t>нагретых до 600</a:t>
            </a:r>
            <a:r>
              <a:rPr lang="ru-RU" sz="2000" dirty="0">
                <a:solidFill>
                  <a:prstClr val="black"/>
                </a:solidFill>
              </a:rPr>
              <a:t>°С</a:t>
            </a:r>
            <a:r>
              <a:rPr lang="en-US" altLang="en-US" sz="2000" dirty="0">
                <a:solidFill>
                  <a:prstClr val="black"/>
                </a:solidFill>
              </a:rPr>
              <a:t>;</a:t>
            </a:r>
            <a:endParaRPr lang="ru-RU" altLang="en-US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10" y="2000409"/>
            <a:ext cx="541782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38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ПРИМЕНЕНИЕ ИК-ФУРЬЕ СПЕКТРОСКОПИИ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5840" y="1825625"/>
            <a:ext cx="3997960" cy="4351338"/>
          </a:xfrm>
        </p:spPr>
        <p:txBody>
          <a:bodyPr/>
          <a:lstStyle/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Измеренные спектры ИК пропускания для определения </a:t>
            </a:r>
            <a:r>
              <a:rPr lang="ru-RU" sz="2000" dirty="0" smtClean="0">
                <a:solidFill>
                  <a:prstClr val="black"/>
                </a:solidFill>
              </a:rPr>
              <a:t>изменений, внесенных разными объектами</a:t>
            </a:r>
            <a:endParaRPr lang="ru-RU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solidFill>
                  <a:prstClr val="black"/>
                </a:solidFill>
              </a:rPr>
              <a:t>порошок </a:t>
            </a:r>
            <a:r>
              <a:rPr lang="en-US" altLang="en-US" sz="2000" dirty="0">
                <a:solidFill>
                  <a:prstClr val="black"/>
                </a:solidFill>
              </a:rPr>
              <a:t>g-C3N4 </a:t>
            </a:r>
            <a:r>
              <a:rPr lang="ru-RU" altLang="en-US" sz="2000" dirty="0">
                <a:solidFill>
                  <a:prstClr val="black"/>
                </a:solidFill>
              </a:rPr>
              <a:t>нагретых до 500</a:t>
            </a:r>
            <a:r>
              <a:rPr lang="ru-RU" sz="2000" dirty="0">
                <a:solidFill>
                  <a:prstClr val="black"/>
                </a:solidFill>
              </a:rPr>
              <a:t>°С</a:t>
            </a:r>
            <a:r>
              <a:rPr lang="en-US" altLang="en-US" sz="2000" dirty="0">
                <a:solidFill>
                  <a:prstClr val="black"/>
                </a:solidFill>
              </a:rPr>
              <a:t>;</a:t>
            </a:r>
            <a:endParaRPr lang="ru-RU" altLang="en-US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solidFill>
                  <a:prstClr val="black"/>
                </a:solidFill>
              </a:rPr>
              <a:t>сферические частицы </a:t>
            </a:r>
            <a:r>
              <a:rPr lang="en-US" altLang="en-US" sz="2000" dirty="0">
                <a:solidFill>
                  <a:prstClr val="black"/>
                </a:solidFill>
              </a:rPr>
              <a:t>g-C3N4 </a:t>
            </a:r>
            <a:r>
              <a:rPr lang="ru-RU" altLang="en-US" sz="2000" dirty="0" smtClean="0">
                <a:solidFill>
                  <a:prstClr val="black"/>
                </a:solidFill>
              </a:rPr>
              <a:t>нагретые до 500</a:t>
            </a:r>
            <a:r>
              <a:rPr lang="ru-RU" sz="2000" dirty="0" smtClean="0">
                <a:solidFill>
                  <a:prstClr val="black"/>
                </a:solidFill>
              </a:rPr>
              <a:t>°С и осажденные на кварц</a:t>
            </a:r>
            <a:r>
              <a:rPr lang="en-US" altLang="en-US" sz="2000" dirty="0" smtClean="0">
                <a:solidFill>
                  <a:prstClr val="black"/>
                </a:solidFill>
              </a:rPr>
              <a:t>;</a:t>
            </a:r>
            <a:endParaRPr lang="ru-RU" altLang="en-US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32" y="1690688"/>
            <a:ext cx="5114608" cy="420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5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ru-RU" altLang="en-US" sz="36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ОПТИЧЕСКАЯ СХЕМА УСТАНОВКИ,</a:t>
            </a:r>
            <a:r>
              <a:rPr kumimoji="0" lang="ru-RU" altLang="en-US" sz="3600" b="0" i="0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ПРИМЕНЯЕМОЙ ДЛЯ ИЗМЕРЕНИЯ ФЛУОРЕСЦЕНЦИИ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9" y="2011680"/>
            <a:ext cx="763141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2599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2689</TotalTime>
  <Words>701</Words>
  <Application>Microsoft Office PowerPoint</Application>
  <PresentationFormat>Широкоэкранный</PresentationFormat>
  <Paragraphs>84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ИССЛЕДОВАНИЕ ВЛИЯНИЯ СТРУКТУРЫ И СОСТАВА ГРАФИТОПОДОБНЫХ CN МАТЕРИАЛОВ НА ИХ СВОЙСТВА. </vt:lpstr>
      <vt:lpstr>НАУЧНАЯ НОВИЗНА</vt:lpstr>
      <vt:lpstr>ЗАДАЧИ:</vt:lpstr>
      <vt:lpstr>СТРУКТУРА ГРАФИТОПОДОБНЫХ НИТРИДОВ УГЛЕРОДА</vt:lpstr>
      <vt:lpstr>МАТЕРИАЛЫ НА ОСНОВЕ G-C3N4 ИМЕЮТ МНОЖЕСТВО ПОЛЕЗНЫХ СВОЙСТВ</vt:lpstr>
      <vt:lpstr>ПРИМЕНЕНИЯ МАТЕРИАЛА</vt:lpstr>
      <vt:lpstr>ПРИМЕНЕНИЕ ИК-ФУРЬЕ СПЕКТРОСКОПИИ.</vt:lpstr>
      <vt:lpstr>ПРИМЕНЕНИЕ ИК-ФУРЬЕ СПЕКТРОСКОПИИ.</vt:lpstr>
      <vt:lpstr>ОПТИЧЕСКАЯ СХЕМА УСТАНОВКИ, ПРИМЕНЯЕМОЙ ДЛЯ ИЗМЕРЕНИЯ ФЛУОРЕСЦЕНЦИИ</vt:lpstr>
      <vt:lpstr>СПЕКТРЫ ФЛУОРЕСЦЕНЦИИ ПОРОШКОВ.</vt:lpstr>
      <vt:lpstr>СПЕКТРЫ ФЛУОРЕСЦЕНЦИИ ПОРОШКОВ.</vt:lpstr>
      <vt:lpstr>В работе были произведены</vt:lpstr>
      <vt:lpstr>Публикации по работе</vt:lpstr>
      <vt:lpstr>Публикации по работе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влияние структуры и состава графитоподобных CN материалов на их свойства</dc:title>
  <dc:creator>Лев Штельман</dc:creator>
  <cp:lastModifiedBy>Лев Штельман</cp:lastModifiedBy>
  <cp:revision>25</cp:revision>
  <dcterms:created xsi:type="dcterms:W3CDTF">2020-07-28T14:49:37Z</dcterms:created>
  <dcterms:modified xsi:type="dcterms:W3CDTF">2020-07-30T12:09:50Z</dcterms:modified>
</cp:coreProperties>
</file>