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9" r:id="rId4"/>
    <p:sldId id="273" r:id="rId5"/>
    <p:sldId id="258" r:id="rId6"/>
    <p:sldId id="272" r:id="rId7"/>
    <p:sldId id="268" r:id="rId8"/>
    <p:sldId id="271" r:id="rId9"/>
    <p:sldId id="260" r:id="rId10"/>
    <p:sldId id="267" r:id="rId11"/>
    <p:sldId id="265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322AE1-E44E-4040-A9CD-971D00C8B1A5}" v="7" dt="2020-08-17T13:38:00.5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емид Хохлов" userId="ce1377693edd5082" providerId="LiveId" clId="{53322AE1-E44E-4040-A9CD-971D00C8B1A5}"/>
    <pc:docChg chg="custSel modSld">
      <pc:chgData name="Демид Хохлов" userId="ce1377693edd5082" providerId="LiveId" clId="{53322AE1-E44E-4040-A9CD-971D00C8B1A5}" dt="2020-08-17T13:38:00.554" v="15" actId="1076"/>
      <pc:docMkLst>
        <pc:docMk/>
      </pc:docMkLst>
      <pc:sldChg chg="delSp modSp mod">
        <pc:chgData name="Демид Хохлов" userId="ce1377693edd5082" providerId="LiveId" clId="{53322AE1-E44E-4040-A9CD-971D00C8B1A5}" dt="2020-08-17T13:35:18.686" v="1" actId="478"/>
        <pc:sldMkLst>
          <pc:docMk/>
          <pc:sldMk cId="0" sldId="256"/>
        </pc:sldMkLst>
        <pc:spChg chg="del mod">
          <ac:chgData name="Демид Хохлов" userId="ce1377693edd5082" providerId="LiveId" clId="{53322AE1-E44E-4040-A9CD-971D00C8B1A5}" dt="2020-08-17T13:35:18.686" v="1" actId="478"/>
          <ac:spMkLst>
            <pc:docMk/>
            <pc:sldMk cId="0" sldId="256"/>
            <ac:spMk id="6" creationId="{00000000-0000-0000-0000-000000000000}"/>
          </ac:spMkLst>
        </pc:spChg>
      </pc:sldChg>
      <pc:sldChg chg="delSp modSp mod">
        <pc:chgData name="Демид Хохлов" userId="ce1377693edd5082" providerId="LiveId" clId="{53322AE1-E44E-4040-A9CD-971D00C8B1A5}" dt="2020-08-17T13:38:00.554" v="15" actId="1076"/>
        <pc:sldMkLst>
          <pc:docMk/>
          <pc:sldMk cId="1717383479" sldId="273"/>
        </pc:sldMkLst>
        <pc:spChg chg="mod">
          <ac:chgData name="Демид Хохлов" userId="ce1377693edd5082" providerId="LiveId" clId="{53322AE1-E44E-4040-A9CD-971D00C8B1A5}" dt="2020-08-17T13:37:52.176" v="13" actId="1076"/>
          <ac:spMkLst>
            <pc:docMk/>
            <pc:sldMk cId="1717383479" sldId="273"/>
            <ac:spMk id="25" creationId="{00000000-0000-0000-0000-000000000000}"/>
          </ac:spMkLst>
        </pc:spChg>
        <pc:spChg chg="mod">
          <ac:chgData name="Демид Хохлов" userId="ce1377693edd5082" providerId="LiveId" clId="{53322AE1-E44E-4040-A9CD-971D00C8B1A5}" dt="2020-08-17T13:37:56.707" v="14" actId="1076"/>
          <ac:spMkLst>
            <pc:docMk/>
            <pc:sldMk cId="1717383479" sldId="273"/>
            <ac:spMk id="26" creationId="{00000000-0000-0000-0000-000000000000}"/>
          </ac:spMkLst>
        </pc:spChg>
        <pc:spChg chg="mod">
          <ac:chgData name="Демид Хохлов" userId="ce1377693edd5082" providerId="LiveId" clId="{53322AE1-E44E-4040-A9CD-971D00C8B1A5}" dt="2020-08-17T13:38:00.554" v="15" actId="1076"/>
          <ac:spMkLst>
            <pc:docMk/>
            <pc:sldMk cId="1717383479" sldId="273"/>
            <ac:spMk id="28" creationId="{00000000-0000-0000-0000-000000000000}"/>
          </ac:spMkLst>
        </pc:spChg>
        <pc:spChg chg="mod">
          <ac:chgData name="Демид Хохлов" userId="ce1377693edd5082" providerId="LiveId" clId="{53322AE1-E44E-4040-A9CD-971D00C8B1A5}" dt="2020-08-17T13:37:30.430" v="12" actId="1076"/>
          <ac:spMkLst>
            <pc:docMk/>
            <pc:sldMk cId="1717383479" sldId="273"/>
            <ac:spMk id="34" creationId="{00000000-0000-0000-0000-000000000000}"/>
          </ac:spMkLst>
        </pc:spChg>
        <pc:picChg chg="del">
          <ac:chgData name="Демид Хохлов" userId="ce1377693edd5082" providerId="LiveId" clId="{53322AE1-E44E-4040-A9CD-971D00C8B1A5}" dt="2020-08-17T13:37:05.831" v="5" actId="478"/>
          <ac:picMkLst>
            <pc:docMk/>
            <pc:sldMk cId="1717383479" sldId="273"/>
            <ac:picMk id="10" creationId="{00000000-0000-0000-0000-000000000000}"/>
          </ac:picMkLst>
        </pc:picChg>
        <pc:picChg chg="del">
          <ac:chgData name="Демид Хохлов" userId="ce1377693edd5082" providerId="LiveId" clId="{53322AE1-E44E-4040-A9CD-971D00C8B1A5}" dt="2020-08-17T13:37:04.019" v="4" actId="478"/>
          <ac:picMkLst>
            <pc:docMk/>
            <pc:sldMk cId="1717383479" sldId="273"/>
            <ac:picMk id="11" creationId="{00000000-0000-0000-0000-000000000000}"/>
          </ac:picMkLst>
        </pc:picChg>
        <pc:picChg chg="del">
          <ac:chgData name="Демид Хохлов" userId="ce1377693edd5082" providerId="LiveId" clId="{53322AE1-E44E-4040-A9CD-971D00C8B1A5}" dt="2020-08-17T13:37:10.828" v="8" actId="478"/>
          <ac:picMkLst>
            <pc:docMk/>
            <pc:sldMk cId="1717383479" sldId="273"/>
            <ac:picMk id="15" creationId="{00000000-0000-0000-0000-000000000000}"/>
          </ac:picMkLst>
        </pc:picChg>
        <pc:picChg chg="del">
          <ac:chgData name="Демид Хохлов" userId="ce1377693edd5082" providerId="LiveId" clId="{53322AE1-E44E-4040-A9CD-971D00C8B1A5}" dt="2020-08-17T13:37:07.614" v="6" actId="478"/>
          <ac:picMkLst>
            <pc:docMk/>
            <pc:sldMk cId="1717383479" sldId="273"/>
            <ac:picMk id="30" creationId="{00000000-0000-0000-0000-000000000000}"/>
          </ac:picMkLst>
        </pc:picChg>
        <pc:picChg chg="del">
          <ac:chgData name="Демид Хохлов" userId="ce1377693edd5082" providerId="LiveId" clId="{53322AE1-E44E-4040-A9CD-971D00C8B1A5}" dt="2020-08-17T13:37:09.534" v="7" actId="478"/>
          <ac:picMkLst>
            <pc:docMk/>
            <pc:sldMk cId="1717383479" sldId="273"/>
            <ac:picMk id="31" creationId="{00000000-0000-0000-0000-000000000000}"/>
          </ac:picMkLst>
        </pc:picChg>
        <pc:picChg chg="del">
          <ac:chgData name="Демид Хохлов" userId="ce1377693edd5082" providerId="LiveId" clId="{53322AE1-E44E-4040-A9CD-971D00C8B1A5}" dt="2020-08-17T13:37:01.949" v="3" actId="478"/>
          <ac:picMkLst>
            <pc:docMk/>
            <pc:sldMk cId="1717383479" sldId="273"/>
            <ac:picMk id="32" creationId="{00000000-0000-0000-0000-000000000000}"/>
          </ac:picMkLst>
        </pc:picChg>
        <pc:picChg chg="del">
          <ac:chgData name="Демид Хохлов" userId="ce1377693edd5082" providerId="LiveId" clId="{53322AE1-E44E-4040-A9CD-971D00C8B1A5}" dt="2020-08-17T13:36:59.431" v="2" actId="478"/>
          <ac:picMkLst>
            <pc:docMk/>
            <pc:sldMk cId="1717383479" sldId="273"/>
            <ac:picMk id="3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3F18F-C783-4430-AFF6-17DCACD5B4AC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3A741-8CCD-40A9-9D17-015975D7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13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A741-8CCD-40A9-9D17-015975D762C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606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A741-8CCD-40A9-9D17-015975D762C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047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A741-8CCD-40A9-9D17-015975D762C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69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98F0-E38E-4164-BB02-ED45A0A5A90F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0E25-9BF5-4837-BA85-CACEAE8B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98F0-E38E-4164-BB02-ED45A0A5A90F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0E25-9BF5-4837-BA85-CACEAE8B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98F0-E38E-4164-BB02-ED45A0A5A90F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0E25-9BF5-4837-BA85-CACEAE8B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98F0-E38E-4164-BB02-ED45A0A5A90F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0E25-9BF5-4837-BA85-CACEAE8B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98F0-E38E-4164-BB02-ED45A0A5A90F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0E25-9BF5-4837-BA85-CACEAE8B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98F0-E38E-4164-BB02-ED45A0A5A90F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0E25-9BF5-4837-BA85-CACEAE8B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98F0-E38E-4164-BB02-ED45A0A5A90F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0E25-9BF5-4837-BA85-CACEAE8B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98F0-E38E-4164-BB02-ED45A0A5A90F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0E25-9BF5-4837-BA85-CACEAE8B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98F0-E38E-4164-BB02-ED45A0A5A90F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0E25-9BF5-4837-BA85-CACEAE8B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98F0-E38E-4164-BB02-ED45A0A5A90F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0E25-9BF5-4837-BA85-CACEAE8B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98F0-E38E-4164-BB02-ED45A0A5A90F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0E25-9BF5-4837-BA85-CACEAE8B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98F0-E38E-4164-BB02-ED45A0A5A90F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30E25-9BF5-4837-BA85-CACEAE8BC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05064"/>
            <a:ext cx="9144000" cy="14401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" name="Рисунок 3" descr="NTC-60_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4885" y="932135"/>
            <a:ext cx="3247115" cy="1296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556" y="4103531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solidFill>
                  <a:schemeClr val="bg1"/>
                </a:solidFill>
                <a:latin typeface="Book Antiqua" pitchFamily="18" charset="0"/>
              </a:rPr>
              <a:t>Аппаратно-программный комплекс для контроля труднодоступных агрегатов и узлов сложных промышленных объектов</a:t>
            </a:r>
          </a:p>
        </p:txBody>
      </p:sp>
      <p:pic>
        <p:nvPicPr>
          <p:cNvPr id="1028" name="Picture 4" descr="ÐÐ°ÑÑÐ¸Ð½ÐºÐ¸ Ð¿Ð¾ Ð·Ð°Ð¿ÑÐ¾ÑÑ Ð¼ÑÐ¸ Ð»Ð¾Ð³Ð¾ÑÐ¸Ð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1494"/>
            <a:ext cx="238125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BC81C9-5F0D-4346-9B7C-743C4894851F}"/>
              </a:ext>
            </a:extLst>
          </p:cNvPr>
          <p:cNvSpPr txBox="1"/>
          <p:nvPr/>
        </p:nvSpPr>
        <p:spPr>
          <a:xfrm>
            <a:off x="824430" y="2645595"/>
            <a:ext cx="42480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ФГБУН Научно-технологический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уникального приборостроения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академии наук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AD54C8-0F1C-4DA3-A1F8-A3CA7B86A4C5}"/>
              </a:ext>
            </a:extLst>
          </p:cNvPr>
          <p:cNvSpPr txBox="1"/>
          <p:nvPr/>
        </p:nvSpPr>
        <p:spPr>
          <a:xfrm>
            <a:off x="5949839" y="2953371"/>
            <a:ext cx="1641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НИУ «МЭИ»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V="1">
            <a:off x="0" y="260648"/>
            <a:ext cx="9144000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7729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</a:rPr>
              <a:t>Потенциальные области применения разрабатываемого АПК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97241" y="1556792"/>
            <a:ext cx="376462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Авиация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Ракетно-космическая отрасль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Автомобилестроение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Атомная промышленность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Машиностроение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896" y="3379871"/>
            <a:ext cx="2210698" cy="16580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91" y="3379872"/>
            <a:ext cx="2210698" cy="1658023"/>
          </a:xfrm>
          <a:prstGeom prst="rect">
            <a:avLst/>
          </a:prstGeom>
        </p:spPr>
      </p:pic>
      <p:pic>
        <p:nvPicPr>
          <p:cNvPr id="7170" name="Picture 2" descr="Картинки по запросу remote visual inspec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957" y="5113431"/>
            <a:ext cx="2894515" cy="164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remote visual inspec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87" y="5113431"/>
            <a:ext cx="2471861" cy="165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и по запросу remote visual inspec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120" y="5113431"/>
            <a:ext cx="2094312" cy="164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Картинки по запросу remote visual inspec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7" y="3384933"/>
            <a:ext cx="2221725" cy="165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Картинки по запросу remote visual inspect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26" y="3379873"/>
            <a:ext cx="2210698" cy="165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Картинки по запросу remote visual inspecti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816" y="1632341"/>
            <a:ext cx="2930778" cy="16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731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0" y="260648"/>
            <a:ext cx="9144000" cy="66026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26064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</a:rPr>
              <a:t>Отечественные технологии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3968" y="1124744"/>
            <a:ext cx="4464496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оптической системы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алгоритмов обработки данных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программного обеспечения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КД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механических деталей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Сборка, калибровка и тестирование прибора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оптических и специализированных 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эндоскопических деталей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калибровочных тест-объектов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269231"/>
            <a:ext cx="4340547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 отечественных комплектующих!</a:t>
            </a:r>
          </a:p>
        </p:txBody>
      </p:sp>
      <p:pic>
        <p:nvPicPr>
          <p:cNvPr id="8" name="Рисунок 7" descr="NTC-60_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143" y="1480199"/>
            <a:ext cx="2356625" cy="940689"/>
          </a:xfrm>
          <a:prstGeom prst="rect">
            <a:avLst/>
          </a:prstGeom>
        </p:spPr>
      </p:pic>
      <p:pic>
        <p:nvPicPr>
          <p:cNvPr id="2050" name="Picture 2" descr="http://www.npp-simt.ru/top0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21" y="3284984"/>
            <a:ext cx="1955419" cy="59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bizfam.ru/images/company/16/1615/161509/c1_e43f33b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14" y="5388445"/>
            <a:ext cx="20955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uchebana5.ru/images/756/1510493/mc86f1f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30449"/>
            <a:ext cx="936104" cy="92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ÐÐ°ÑÑÐ¸Ð½ÐºÐ¸ Ð¿Ð¾ Ð·Ð°Ð¿ÑÐ¾ÑÑ Ð¼ÑÐ¸ Ð»Ð¾Ð³Ð¾ÑÐ¸Ð¿">
            <a:extLst>
              <a:ext uri="{FF2B5EF4-FFF2-40B4-BE49-F238E27FC236}">
                <a16:creationId xmlns:a16="http://schemas.microsoft.com/office/drawing/2014/main" id="{DAD4DB2D-DCB6-4271-8356-85C35F436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370" y="1268760"/>
            <a:ext cx="1556996" cy="147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772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429000"/>
            <a:ext cx="903649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НТЦ УП РАН, 117342, Москва, ул. Бутлерова, 15. </a:t>
            </a:r>
          </a:p>
          <a:p>
            <a:pPr algn="ctr"/>
            <a:r>
              <a:rPr lang="en-US" dirty="0"/>
              <a:t>www.ntcup.ru</a:t>
            </a:r>
            <a:r>
              <a:rPr lang="ru-RU" dirty="0"/>
              <a:t> , +7 (495) 333 24 31</a:t>
            </a:r>
          </a:p>
          <a:p>
            <a:pPr algn="ctr"/>
            <a:r>
              <a:rPr lang="ru-RU" dirty="0"/>
              <a:t>Лаборатория акустооптической спектроскопии</a:t>
            </a:r>
            <a:endParaRPr lang="en-US" dirty="0"/>
          </a:p>
          <a:p>
            <a:pPr algn="ctr"/>
            <a:r>
              <a:rPr lang="ru-RU" dirty="0"/>
              <a:t>Руководитель лаборатории – д.ф.-м.н. В.Э. Пожар</a:t>
            </a:r>
          </a:p>
          <a:p>
            <a:pPr algn="ctr"/>
            <a:endParaRPr lang="ru-RU" sz="800" dirty="0"/>
          </a:p>
          <a:p>
            <a:pPr algn="ctr"/>
            <a:r>
              <a:rPr lang="ru-RU" dirty="0"/>
              <a:t>Авторский коллектив:</a:t>
            </a:r>
          </a:p>
          <a:p>
            <a:pPr algn="ctr"/>
            <a:r>
              <a:rPr lang="ru-RU" dirty="0"/>
              <a:t>д.т.н. Мачихин А.С., </a:t>
            </a:r>
            <a:r>
              <a:rPr lang="ru-RU" dirty="0" err="1"/>
              <a:t>Горевой</a:t>
            </a:r>
            <a:r>
              <a:rPr lang="ru-RU" dirty="0"/>
              <a:t> А.В., к.т.н. </a:t>
            </a:r>
            <a:r>
              <a:rPr lang="ru-RU" dirty="0" err="1"/>
              <a:t>Батшев</a:t>
            </a:r>
            <a:r>
              <a:rPr lang="ru-RU" dirty="0"/>
              <a:t> В.И., Хохлов Д.Д., Наумов А.А.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48478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Book Antiqua" panose="02040602050305030304" pitchFamily="18" charset="0"/>
              </a:rPr>
              <a:t>Спасибо за внимание!</a:t>
            </a: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0" y="2636912"/>
            <a:ext cx="9144000" cy="66026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0" y="260648"/>
            <a:ext cx="9144000" cy="66026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050" name="Picture 2" descr="http://ntcup.ru/wp-content/uploads/2017/04/DSCN3990-225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341300"/>
            <a:ext cx="672009" cy="89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tcup.ru/wp-content/uploads/2017/03/batsh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286059"/>
            <a:ext cx="712035" cy="94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tcup.ru/wp-content/files_mf/hohlov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81179" y="5307857"/>
            <a:ext cx="695077" cy="92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ntcup.ru/wp-content/uploads/2017/03/machihin-300x2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41300"/>
            <a:ext cx="1063320" cy="89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44" y="5307719"/>
            <a:ext cx="695077" cy="9267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0" y="260648"/>
            <a:ext cx="9144000" cy="15696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6064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</a:rPr>
              <a:t>Визуально-измерительный контроль труднодоступных узлов и агрегатов авиационных двигателей</a:t>
            </a: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127756" y="4077072"/>
            <a:ext cx="8892480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ru-RU" altLang="ru-RU" sz="1800" dirty="0">
                <a:cs typeface="Times New Roman" panose="02020603050405020304" pitchFamily="18" charset="0"/>
              </a:rPr>
              <a:t>Визуально-измерительный контроль обеспечивает:</a:t>
            </a:r>
            <a:r>
              <a:rPr lang="ru-RU" altLang="ru-RU" sz="18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1800" dirty="0">
                <a:cs typeface="Times New Roman" panose="02020603050405020304" pitchFamily="18" charset="0"/>
              </a:rPr>
              <a:t> возможность контроля неразборных и не подлежащих разборке узлов и агрегатов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1800" dirty="0">
                <a:cs typeface="Times New Roman" panose="02020603050405020304" pitchFamily="18" charset="0"/>
              </a:rPr>
              <a:t> возможность получать снимки дефектов и осуществлять видеозапись процесса контроля</a:t>
            </a:r>
          </a:p>
          <a:p>
            <a:pPr marL="263525" indent="-263525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1800" dirty="0">
                <a:cs typeface="Times New Roman" panose="02020603050405020304" pitchFamily="18" charset="0"/>
              </a:rPr>
              <a:t>повышение степени автоматизации  и объективности контроля, снижение роли человеческого фактора при принятии решений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6021288"/>
            <a:ext cx="878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http://www.trikontech.com/products.php?id=70</a:t>
            </a:r>
            <a:endParaRPr lang="ru-RU" sz="1000" dirty="0"/>
          </a:p>
          <a:p>
            <a:r>
              <a:rPr lang="en-US" sz="1000" dirty="0"/>
              <a:t>https://blog.klm.com/assets/uploads/2011/04/BoroscopeBlog1.jpg</a:t>
            </a:r>
            <a:endParaRPr lang="ru-RU" sz="1000" dirty="0"/>
          </a:p>
          <a:p>
            <a:r>
              <a:rPr lang="en-US" sz="1000" dirty="0"/>
              <a:t>http://www.techsan-eng.com/index.php?module=Goods&amp;action=SiteGoods2&amp;sMode=VIEW_FORM&amp;iGoodsCd=217&amp;sCurrSortCd=005001&amp;CurrentPage=1&amp;sSearchField=&amp;sSearchValue=</a:t>
            </a:r>
            <a:endParaRPr lang="ru-RU" sz="1000" dirty="0"/>
          </a:p>
        </p:txBody>
      </p:sp>
      <p:pic>
        <p:nvPicPr>
          <p:cNvPr id="9" name="Рисунок 8" descr="0937b261ad2a59e30199ca90a7c6eb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85" y="1970514"/>
            <a:ext cx="2639209" cy="2029316"/>
          </a:xfrm>
          <a:prstGeom prst="rect">
            <a:avLst/>
          </a:prstGeom>
        </p:spPr>
      </p:pic>
      <p:pic>
        <p:nvPicPr>
          <p:cNvPr id="10" name="Рисунок 9" descr="20160706100247_76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1388" y="1967514"/>
            <a:ext cx="3320699" cy="2029316"/>
          </a:xfrm>
          <a:prstGeom prst="rect">
            <a:avLst/>
          </a:prstGeom>
        </p:spPr>
      </p:pic>
      <p:pic>
        <p:nvPicPr>
          <p:cNvPr id="11" name="Рисунок 10" descr="BoroscopeBlog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1227" y="1967906"/>
            <a:ext cx="2145490" cy="20371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Users\User\Desktop\ЭНЕРГОМАШ\18-02-2013_16-06-12\1302180001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3862393"/>
            <a:ext cx="1357313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Users\User\Desktop\Алексей\Experiments\Серия 1\Дефект площадью 10 кв. мм. на цилиндре 38 мм\M407180031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9874" y="5297818"/>
            <a:ext cx="1357313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313096"/>
            <a:ext cx="1357313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1103250004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093542" y="3848449"/>
            <a:ext cx="1358777" cy="1336387"/>
          </a:xfrm>
        </p:spPr>
      </p:pic>
      <p:pic>
        <p:nvPicPr>
          <p:cNvPr id="8" name="Рисунок 16" descr="1307250004.MP4_snapshot_02.05_[2014.03.27_11.17.39]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97991" y="5321573"/>
            <a:ext cx="1357313" cy="134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C:\Users\User\Desktop\ЭНЕРГОМАШ\18-02-2013_16-06-12\1302180002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97992" y="3848449"/>
            <a:ext cx="1348016" cy="135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07504" y="1844824"/>
            <a:ext cx="8856000" cy="20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метод неразрушающего контроля труднодоступных агрегатов и узлов авиационных двигателей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эффективное выявление дефектов лопаток, коррозии, отслоений покрытий, следов перегрева металла, наличия посторонних предметов, отложений, загрязнений и т. п.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 дефектоскопии, цветного контроля, извлечения инородных объектов и других задач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3ADCEEE-963F-46AC-A190-EF28A599BA01}"/>
              </a:ext>
            </a:extLst>
          </p:cNvPr>
          <p:cNvSpPr/>
          <p:nvPr/>
        </p:nvSpPr>
        <p:spPr>
          <a:xfrm flipV="1">
            <a:off x="0" y="260648"/>
            <a:ext cx="9144000" cy="15696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D96397-AF28-4D2F-9199-10174FAE0FA9}"/>
              </a:ext>
            </a:extLst>
          </p:cNvPr>
          <p:cNvSpPr txBox="1"/>
          <p:nvPr/>
        </p:nvSpPr>
        <p:spPr>
          <a:xfrm>
            <a:off x="0" y="26064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</a:rPr>
              <a:t>Визуально-измерительный контроль труднодоступных узлов и агрегатов авиационных двигателей</a:t>
            </a:r>
          </a:p>
        </p:txBody>
      </p:sp>
    </p:spTree>
    <p:extLst>
      <p:ext uri="{BB962C8B-B14F-4D97-AF65-F5344CB8AC3E}">
        <p14:creationId xmlns:p14="http://schemas.microsoft.com/office/powerpoint/2010/main" val="264876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0" y="260648"/>
            <a:ext cx="9144000" cy="66026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Методы измерений в </a:t>
            </a:r>
            <a:r>
              <a:rPr lang="ru-RU" sz="3200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видеоэндоскопии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51520" y="980728"/>
            <a:ext cx="86409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ctr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перечисленных методов лежит принцип триангуляции</a:t>
            </a:r>
          </a:p>
          <a:p>
            <a:pPr marL="285750" indent="-285750" algn="ctr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таких приборов реализовано только за рубежом</a:t>
            </a:r>
          </a:p>
        </p:txBody>
      </p:sp>
      <p:sp>
        <p:nvSpPr>
          <p:cNvPr id="17" name="Правая фигурная скобка 16"/>
          <p:cNvSpPr/>
          <p:nvPr/>
        </p:nvSpPr>
        <p:spPr>
          <a:xfrm rot="10800000">
            <a:off x="6643899" y="6011512"/>
            <a:ext cx="442028" cy="3250135"/>
          </a:xfrm>
          <a:prstGeom prst="rightBrac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latin typeface="+mj-lt"/>
            </a:endParaRPr>
          </a:p>
        </p:txBody>
      </p:sp>
      <p:pic>
        <p:nvPicPr>
          <p:cNvPr id="18" name="Picture 76" descr="AREAarrowMEAS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1962150"/>
            <a:ext cx="15001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9" descr="PG6A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3208338"/>
            <a:ext cx="150018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4" descr="D:\Data Backup\software\c++\Combined\Fringe\Images\11-6-07\CORNER00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4386263"/>
            <a:ext cx="150495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Объект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" r="-50" b="-221"/>
          <a:stretch>
            <a:fillRect/>
          </a:stretch>
        </p:blipFill>
        <p:spPr bwMode="auto">
          <a:xfrm>
            <a:off x="3286125" y="4500563"/>
            <a:ext cx="3028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714500"/>
            <a:ext cx="38576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225800"/>
            <a:ext cx="3748088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135"/>
          <p:cNvSpPr>
            <a:spLocks noChangeArrowheads="1"/>
          </p:cNvSpPr>
          <p:nvPr/>
        </p:nvSpPr>
        <p:spPr bwMode="auto">
          <a:xfrm>
            <a:off x="808425" y="3651336"/>
            <a:ext cx="9878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800" dirty="0">
                <a:cs typeface="Times New Roman" panose="02020603050405020304" pitchFamily="18" charset="0"/>
              </a:rPr>
              <a:t>Теневой</a:t>
            </a:r>
          </a:p>
        </p:txBody>
      </p:sp>
      <p:sp>
        <p:nvSpPr>
          <p:cNvPr id="26" name="Прямоугольник 136"/>
          <p:cNvSpPr>
            <a:spLocks noChangeArrowheads="1"/>
          </p:cNvSpPr>
          <p:nvPr/>
        </p:nvSpPr>
        <p:spPr bwMode="auto">
          <a:xfrm>
            <a:off x="770016" y="4883239"/>
            <a:ext cx="10647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800" dirty="0">
                <a:cs typeface="Times New Roman" panose="02020603050405020304" pitchFamily="18" charset="0"/>
              </a:rPr>
              <a:t>Фазовый</a:t>
            </a:r>
          </a:p>
        </p:txBody>
      </p:sp>
      <p:pic>
        <p:nvPicPr>
          <p:cNvPr id="27" name="Picture 14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5572125"/>
            <a:ext cx="14970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138"/>
          <p:cNvSpPr>
            <a:spLocks noChangeArrowheads="1"/>
          </p:cNvSpPr>
          <p:nvPr/>
        </p:nvSpPr>
        <p:spPr bwMode="auto">
          <a:xfrm>
            <a:off x="417547" y="5992297"/>
            <a:ext cx="1769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800" dirty="0">
                <a:cs typeface="Times New Roman" panose="02020603050405020304" pitchFamily="18" charset="0"/>
              </a:rPr>
              <a:t>Многоточечный</a:t>
            </a:r>
          </a:p>
        </p:txBody>
      </p:sp>
      <p:pic>
        <p:nvPicPr>
          <p:cNvPr id="29" name="Picture 14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594350"/>
            <a:ext cx="20034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134"/>
          <p:cNvSpPr>
            <a:spLocks noChangeArrowheads="1"/>
          </p:cNvSpPr>
          <p:nvPr/>
        </p:nvSpPr>
        <p:spPr bwMode="auto">
          <a:xfrm>
            <a:off x="247148" y="2384703"/>
            <a:ext cx="21189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800" dirty="0">
                <a:cs typeface="Times New Roman" panose="02020603050405020304" pitchFamily="18" charset="0"/>
              </a:rPr>
              <a:t>Стереоскопический</a:t>
            </a:r>
          </a:p>
        </p:txBody>
      </p:sp>
    </p:spTree>
    <p:extLst>
      <p:ext uri="{BB962C8B-B14F-4D97-AF65-F5344CB8AC3E}">
        <p14:creationId xmlns:p14="http://schemas.microsoft.com/office/powerpoint/2010/main" val="171738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0" y="260648"/>
            <a:ext cx="9144000" cy="66026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1349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Book Antiqua" panose="02040602050305030304" pitchFamily="18" charset="0"/>
              </a:rPr>
              <a:t>Задачи проекта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6382" y="1165248"/>
            <a:ext cx="5771605" cy="262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существующей аппаратуры: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точность измерения площадей дефектов на неплоских поверхностях 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учета априорной информации об исследуемом объекте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Закрытая архитектура программного обеспечения, невозможность его доработки, отсутствие 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SDK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Ограниченные возможности по обработке данных, полученных в результате измерения</a:t>
            </a:r>
          </a:p>
        </p:txBody>
      </p:sp>
      <p:pic>
        <p:nvPicPr>
          <p:cNvPr id="3074" name="Рисунок 2" descr="C:\Users\User\Desktop\НТЦ УП\ПУБЛИКАЦИИ\СТАТЬИ\Готово\2014 - эндоскопические измерения\M30325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58441"/>
            <a:ext cx="30194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2260" y="3718422"/>
            <a:ext cx="8828096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аппаратно-программного комплекса (</a:t>
            </a:r>
            <a:r>
              <a:rPr lang="ru-RU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АПК</a:t>
            </a:r>
            <a:r>
              <a:rPr lang="ru-RU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первой отечественной </a:t>
            </a:r>
            <a:r>
              <a:rPr lang="ru-RU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видеэндоскопической</a:t>
            </a:r>
            <a:r>
              <a:rPr lang="ru-RU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интеллектуальной системы машинного зрения, превосходящей по своим характеристикам мировые аналоги и позволяющей осуществлять трехмерную визуализацию и измерение геометрических параметров труднодоступных узлов и агрегатов авиационных двигателей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необходимо впервые разработать отечественные:</a:t>
            </a: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стереоскопическую эндоскопическую оптическую систему</a:t>
            </a: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обеспечение для калибровки, измерений и восстановления трехмерной структуры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0" y="260648"/>
            <a:ext cx="9144000" cy="66026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2403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Book Antiqua" panose="02040602050305030304" pitchFamily="18" charset="0"/>
              </a:rPr>
              <a:t>Разработанная математическая модель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4406" y="1076543"/>
            <a:ext cx="3491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реального хода лучей</a:t>
            </a: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 априорной информации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12568" y="1353112"/>
            <a:ext cx="385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точности геометрических измерений</a:t>
            </a: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3600400" y="1058577"/>
            <a:ext cx="314316" cy="1211739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307356" y="143797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1742128" y="1394843"/>
            <a:ext cx="600128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I:\2017 - Дефектоскопия эндо\2d scheme pinhol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30" y="2893123"/>
            <a:ext cx="3168352" cy="269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I:\2017 - Дефектоскопия эндо\2d scheme prism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519" y="3031826"/>
            <a:ext cx="2969568" cy="24187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505098" y="5674223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Общепринятая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центральная проективная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системы регистрации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95095" y="5674223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Предложенная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трассировочная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системы регистрации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815952-F91A-482A-9822-01EBF8A1FF8E}"/>
              </a:ext>
            </a:extLst>
          </p:cNvPr>
          <p:cNvSpPr txBox="1"/>
          <p:nvPr/>
        </p:nvSpPr>
        <p:spPr>
          <a:xfrm>
            <a:off x="163035" y="2387854"/>
            <a:ext cx="8836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Схемы, иллюстрирующие модели систем регистрации стереоскопических изображений:</a:t>
            </a:r>
          </a:p>
        </p:txBody>
      </p:sp>
    </p:spTree>
    <p:extLst>
      <p:ext uri="{BB962C8B-B14F-4D97-AF65-F5344CB8AC3E}">
        <p14:creationId xmlns:p14="http://schemas.microsoft.com/office/powerpoint/2010/main" val="2239847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0" y="260648"/>
            <a:ext cx="9144000" cy="66026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2894" y="30486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Book Antiqua" panose="02040602050305030304" pitchFamily="18" charset="0"/>
              </a:rPr>
              <a:t>Макет призменно-линзовой системы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501008"/>
            <a:ext cx="4773903" cy="222028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467429"/>
              </p:ext>
            </p:extLst>
          </p:nvPr>
        </p:nvGraphicFramePr>
        <p:xfrm>
          <a:off x="467544" y="1511815"/>
          <a:ext cx="4032448" cy="141312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452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+mn-ea"/>
                        </a:rPr>
                        <a:t>Разрешение</a:t>
                      </a:r>
                      <a:endParaRPr lang="ru-RU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1920 </a:t>
                      </a: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</a:rPr>
                        <a:t>×</a:t>
                      </a: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 1080 пикселей</a:t>
                      </a:r>
                      <a:endParaRPr lang="ru-RU" sz="14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Размер (диагональ) изображения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3,1 мм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Глубина резкости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10-40 мм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Поле зрения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25° × 40°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Диаметр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6 мм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788024" y="1573843"/>
            <a:ext cx="4752528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Встроенный в зонд объектив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качество изображения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Отечественные оптические материалы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E8F45C-307C-4070-9B0D-253EA2C208DE}"/>
              </a:ext>
            </a:extLst>
          </p:cNvPr>
          <p:cNvSpPr txBox="1"/>
          <p:nvPr/>
        </p:nvSpPr>
        <p:spPr>
          <a:xfrm>
            <a:off x="2817833" y="1072595"/>
            <a:ext cx="350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макета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499E0D-0630-4002-8C17-F1A4E33EBE83}"/>
              </a:ext>
            </a:extLst>
          </p:cNvPr>
          <p:cNvSpPr txBox="1"/>
          <p:nvPr/>
        </p:nvSpPr>
        <p:spPr>
          <a:xfrm>
            <a:off x="1298905" y="3059668"/>
            <a:ext cx="2679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Оптическая схема макета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FB0944-930B-437A-A55A-79EA2500BAC3}"/>
              </a:ext>
            </a:extLst>
          </p:cNvPr>
          <p:cNvSpPr txBox="1"/>
          <p:nvPr/>
        </p:nvSpPr>
        <p:spPr>
          <a:xfrm>
            <a:off x="333557" y="574685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исследуемый объект; 2-5 – призменная стереоскопическая насадка; 6-7 – объектив;8 – матричный приемник оптического излучения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BA1419-BD04-4524-9067-BE6DA537CF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0355" y="3717032"/>
            <a:ext cx="3388465" cy="2541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F3ADFE-34ED-405D-9DFE-D4F43A9722EF}"/>
              </a:ext>
            </a:extLst>
          </p:cNvPr>
          <p:cNvSpPr txBox="1"/>
          <p:nvPr/>
        </p:nvSpPr>
        <p:spPr>
          <a:xfrm>
            <a:off x="5109103" y="2998693"/>
            <a:ext cx="4010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Макет, закрепленный в калибровочной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установке</a:t>
            </a:r>
          </a:p>
        </p:txBody>
      </p:sp>
    </p:spTree>
    <p:extLst>
      <p:ext uri="{BB962C8B-B14F-4D97-AF65-F5344CB8AC3E}">
        <p14:creationId xmlns:p14="http://schemas.microsoft.com/office/powerpoint/2010/main" val="1463224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0" y="260648"/>
            <a:ext cx="9144000" cy="117672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8666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Book Antiqua" panose="02040602050305030304" pitchFamily="18" charset="0"/>
              </a:rPr>
              <a:t>Программно-математическое обеспечение, входящее в состав АПК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7963" y="1441807"/>
            <a:ext cx="59766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обеспечение включает в себя набор инструментов для решения следующих задач: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Калибровка системы регистрации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в стереоскопическом режиме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геометрических измерений (расстояние, периметр, площадь и пр.)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обработка изображений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визуализация восстановленной структуры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с эталонными поверхностями (из конструкторской документации)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данных</a:t>
            </a:r>
          </a:p>
        </p:txBody>
      </p:sp>
      <p:pic>
        <p:nvPicPr>
          <p:cNvPr id="1027" name="Рисунок 18" descr="C:\Users\Olga\Desktop\Документация на софт\Скрины старые\Рис10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547" y="1953508"/>
            <a:ext cx="2791022" cy="209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15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547" y="4581126"/>
            <a:ext cx="2791022" cy="208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Рис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95" y="4581127"/>
            <a:ext cx="2781628" cy="208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Рисунок 20" descr="C:\Users\Olga\Desktop\Документация на софт\Скрины старые\Рис11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2786151" cy="208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331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0" y="229826"/>
            <a:ext cx="9144000" cy="9849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6064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Book Antiqua" panose="02040602050305030304" pitchFamily="18" charset="0"/>
              </a:rPr>
              <a:t>Распределение в рабочем объеме абсолютной погрешности измерений</a:t>
            </a:r>
          </a:p>
        </p:txBody>
      </p:sp>
      <p:pic>
        <p:nvPicPr>
          <p:cNvPr id="6" name="Рисунок 5" descr="I:\2017 - Дефектоскопия эндо\Near_3d_dist_xy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4236"/>
            <a:ext cx="3096344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944232" y="1322067"/>
            <a:ext cx="15669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Длина отрезков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48265" y="1704236"/>
            <a:ext cx="1728192" cy="266429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55067" y="1704236"/>
            <a:ext cx="3168352" cy="26985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318475" y="1316149"/>
            <a:ext cx="9877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26053" y="1167108"/>
            <a:ext cx="2226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 от точки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плоскости (глубина)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66" y="4509120"/>
            <a:ext cx="1656184" cy="217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:\НТЦ УП\ПУБЛИКАЦИИ\СТАТЬИ\Готово\2017 - Дефектоскопия эндо\Real_measurements_56_v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1656184" cy="21719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729786"/>
              </p:ext>
            </p:extLst>
          </p:nvPr>
        </p:nvGraphicFramePr>
        <p:xfrm>
          <a:off x="4356789" y="4646250"/>
          <a:ext cx="4320480" cy="2034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2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5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4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Метод измерения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Номер отрезка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  <a:endParaRPr lang="ru-RU" sz="11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Измеренное значение, мм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</a:rPr>
                        <a:t>Прямое </a:t>
                      </a:r>
                      <a:endParaRPr lang="ru-RU" sz="11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</a:rPr>
                        <a:t>1,99</a:t>
                      </a:r>
                      <a:endParaRPr lang="ru-RU" sz="11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4,35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1,81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2,58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6,64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На основе центральной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проективной модели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</a:rPr>
                        <a:t>3,40</a:t>
                      </a:r>
                      <a:endParaRPr lang="ru-RU" sz="11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</a:rPr>
                        <a:t>4,12</a:t>
                      </a:r>
                      <a:endParaRPr lang="ru-RU" sz="11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2,29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2,49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7,68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На основе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трассировочной модели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</a:rPr>
                        <a:t>2,02</a:t>
                      </a:r>
                      <a:endParaRPr lang="ru-RU" sz="11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</a:rPr>
                        <a:t>4,35</a:t>
                      </a:r>
                      <a:endParaRPr lang="ru-RU" sz="11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</a:rPr>
                        <a:t>1,69</a:t>
                      </a:r>
                      <a:endParaRPr lang="ru-RU" sz="11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 Antiqua" panose="02040602050305030304" pitchFamily="18" charset="0"/>
                        </a:rPr>
                        <a:t>2,63</a:t>
                      </a:r>
                      <a:endParaRPr lang="ru-RU" sz="11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 Antiqua" panose="02040602050305030304" pitchFamily="18" charset="0"/>
                        </a:rPr>
                        <a:t>6,90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689</Words>
  <Application>Microsoft Office PowerPoint</Application>
  <PresentationFormat>Экран (4:3)</PresentationFormat>
  <Paragraphs>147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Демид Хохлов</cp:lastModifiedBy>
  <cp:revision>118</cp:revision>
  <dcterms:created xsi:type="dcterms:W3CDTF">2017-09-08T16:59:10Z</dcterms:created>
  <dcterms:modified xsi:type="dcterms:W3CDTF">2020-08-17T13:38:27Z</dcterms:modified>
</cp:coreProperties>
</file>